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727" r:id="rId1"/>
    <p:sldMasterId id="2147483700" r:id="rId2"/>
  </p:sldMasterIdLst>
  <p:notesMasterIdLst>
    <p:notesMasterId r:id="rId10"/>
  </p:notesMasterIdLst>
  <p:handoutMasterIdLst>
    <p:handoutMasterId r:id="rId11"/>
  </p:handoutMasterIdLst>
  <p:sldIdLst>
    <p:sldId id="361" r:id="rId3"/>
    <p:sldId id="432" r:id="rId4"/>
    <p:sldId id="472" r:id="rId5"/>
    <p:sldId id="437" r:id="rId6"/>
    <p:sldId id="473" r:id="rId7"/>
    <p:sldId id="460" r:id="rId8"/>
    <p:sldId id="442" r:id="rId9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94"/>
  </p:normalViewPr>
  <p:slideViewPr>
    <p:cSldViewPr>
      <p:cViewPr varScale="1">
        <p:scale>
          <a:sx n="161" d="100"/>
          <a:sy n="161" d="100"/>
        </p:scale>
        <p:origin x="77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A21216F-63DB-E93A-C139-2DA18E580B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0D41FD-450A-E4A5-7142-DAE6961C10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892FFE4-CD53-5250-DC75-D749A612BC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CD4B5BC3-742A-B7E1-66DB-E9977BC55A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287842F3-2073-0248-9053-E7F157159E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681C39D-E194-974F-A9D6-6C8180924E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2A03DC4-31CF-E4A2-9D15-2603F07464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EFF6F-1828-30E2-9ADA-2E0D73BBE9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64B8762-D996-4C66-6E72-F863C8FD94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60875"/>
            <a:ext cx="5207000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4C9D84F-5044-1CBA-6118-3CC6103DE5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CE9D6BA-33A6-D893-DEC3-65032B696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45A66B94-7131-2848-AB3C-7507BC2506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C356F5C3-5A4D-AB04-B31D-66FD387FC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50888" indent="-28892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55700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17663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79625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368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940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512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9084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75BC60-1E71-C64B-AA48-745C7CA1CF6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0738D5C-291F-3721-AD3E-D249DC152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0D070E-E547-863F-6110-E3F0A45EB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F372ECD3-D188-0C79-5696-4BB9A49AA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89E8F51D-1FA8-954B-5D96-86D92126D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ヒラギノ角ゴ Pro W3" panose="020B0300000000000000" pitchFamily="34" charset="-128"/>
              </a:rPr>
              <a:t>THIS YEAR – NOT PREFILLED because it will save follow up message to ask questions. WOULD LIKE FEEDBACK, is this a positive change or not?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76C8628-DB39-371C-8380-9AD6A5C8A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FB5032-EE2D-3548-8C69-1BC8DAD06147}" type="slidenum">
              <a:rPr lang="en-US" altLang="en-US" sz="1200" smtClean="0">
                <a:ea typeface="ヒラギノ角ゴ Pro W3" panose="020B0300000000000000" pitchFamily="34" charset="-128"/>
              </a:rPr>
              <a:pPr/>
              <a:t>3</a:t>
            </a:fld>
            <a:endParaRPr lang="en-US" altLang="en-US" sz="1200"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0B6ED6E0-ED57-59F0-7F51-2B08CCFC0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64BB7F53-F5BE-53D2-58AC-24EE01F41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0A57E2DA-1996-BFFE-ADD9-12F313F95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50888" indent="-28892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55700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17663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79625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368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940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512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9084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7D3776-AD43-FE4E-AB13-9916D252889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445E40B7-A9A4-2E90-968F-ED8A07B53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50888" indent="-28892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55700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17663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79625" indent="-230188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368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940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512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908425" indent="-230188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DFFE15-225D-3844-B43B-8D5B913ED5D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3713F59-F695-6C6E-5459-7E2B562B6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CE4FAF-53FC-CEFA-0680-C369C78AB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33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>
                <a:solidFill>
                  <a:srgbClr val="FFFFFF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45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46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46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8B48A2-A2CA-C53C-7370-6D77B06B345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87F2BC-27F0-BF2D-1C9E-4549D7F1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F94003-B475-5B8D-C150-FB75DB05E89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2C1104-E079-E706-2574-51B9E852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4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B69645-2CEE-9C03-7005-918F4999B00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28498-810D-D840-FA3A-70811CAD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59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27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3DCC04C0-AD1F-79AE-4CCA-79D89E8E053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D78AD53B-04F5-6E4C-EA42-8B3F7999872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4767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4" r:id="rId4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F2F62E20-573B-80A0-3029-70775AB6B1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4767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3" r:id="rId3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ercerconsulting@comcast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ntriplett@gmail.com" TargetMode="External"/><Relationship Id="rId4" Type="http://schemas.openxmlformats.org/officeDocument/2006/relationships/hyperlink" Target="mailto:mandmchristense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2CAB6AC-FA31-3A9D-0FEF-A97E4A81C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4" name="Rectangle 10">
            <a:extLst>
              <a:ext uri="{FF2B5EF4-FFF2-40B4-BE49-F238E27FC236}">
                <a16:creationId xmlns:a16="http://schemas.microsoft.com/office/drawing/2014/main" id="{22ACC85A-26BE-2EB4-A7F8-AEC537E2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6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0A1A4F-2BDF-D078-48FF-7E649BF16A8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District 6360 Grant Management Requirements Refresher 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CF16E0CF-8C08-C3FC-6080-5AC1068E72C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457200" y="3429000"/>
            <a:ext cx="8305800" cy="914400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Betty Mercer, District 6360 Grants Subcommittee Chair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Mark Christensen, District 6360 Stewardship Chair</a:t>
            </a:r>
          </a:p>
          <a:p>
            <a:pPr eaLnBrk="1" hangingPunct="1">
              <a:defRPr/>
            </a:pPr>
            <a:endParaRPr lang="en-US" altLang="en-US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E23AC0F7-1AEB-8B35-03C8-C47F1B9CA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000">
                <a:latin typeface="Arial Narrow" panose="020B0604020202020204" pitchFamily="34" charset="0"/>
              </a:rPr>
              <a:t>Grant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74FFF-247B-9D65-8F7A-CA8B6E20D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5500"/>
            <a:ext cx="8915400" cy="3651250"/>
          </a:xfrm>
        </p:spPr>
        <p:txBody>
          <a:bodyPr/>
          <a:lstStyle/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Communications – within Club and with District</a:t>
            </a:r>
          </a:p>
          <a:p>
            <a:pPr lvl="1" eaLnBrk="1" hangingPunct="1">
              <a:buSzPct val="100000"/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Err on the side of too much information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Start-up Delays – notify District ASAP</a:t>
            </a:r>
          </a:p>
          <a:p>
            <a:pPr lvl="1" eaLnBrk="1" hangingPunct="1">
              <a:buSzPct val="100000"/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Want Club to be successful – let District help figure it out</a:t>
            </a:r>
          </a:p>
          <a:p>
            <a:pPr lvl="1" eaLnBrk="1" hangingPunct="1">
              <a:buSzPct val="100000"/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District can lose the money if not spent – looks for solutions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Change in Grant Plans re: the Grant Application – notify District</a:t>
            </a:r>
          </a:p>
          <a:p>
            <a:pPr lvl="1" eaLnBrk="1" hangingPunct="1">
              <a:buSzPct val="100000"/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 Terms and Conditions require District </a:t>
            </a:r>
            <a:r>
              <a:rPr lang="en-US" altLang="en-US" sz="2000" u="sng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prior</a:t>
            </a: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approval of any changes to original grant application</a:t>
            </a:r>
          </a:p>
          <a:p>
            <a:pPr lvl="1" eaLnBrk="1" hangingPunct="1">
              <a:buSzPct val="100000"/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Significant proposed change in grant plan may also require Rotary International approval</a:t>
            </a:r>
          </a:p>
          <a:p>
            <a:pPr eaLnBrk="1" hangingPunct="1">
              <a:buSzPct val="100000"/>
              <a:defRPr/>
            </a:pPr>
            <a:endParaRPr lang="en-US" altLang="en-US" sz="2300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079937D6-8BD6-7A29-B00E-BCFD7C222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000">
                <a:latin typeface="Arial Narrow" panose="020B0604020202020204" pitchFamily="34" charset="0"/>
              </a:rPr>
              <a:t>Grant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E1ECD-39BC-EB9B-802F-3B607800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350" y="895350"/>
            <a:ext cx="8451850" cy="3505200"/>
          </a:xfrm>
        </p:spPr>
        <p:txBody>
          <a:bodyPr/>
          <a:lstStyle/>
          <a:p>
            <a:pPr eaLnBrk="1" hangingPunct="1">
              <a:buSzPct val="100000"/>
              <a:defRPr/>
            </a:pPr>
            <a:r>
              <a:rPr lang="en-US" altLang="en-US" sz="23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DEADLINES – </a:t>
            </a: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December </a:t>
            </a:r>
            <a:r>
              <a:rPr lang="en-US" altLang="en-US" sz="2300" u="sng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</a:t>
            </a: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and May </a:t>
            </a:r>
            <a:r>
              <a:rPr lang="en-US" altLang="en-US" sz="2300" u="sng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</a:t>
            </a:r>
          </a:p>
          <a:p>
            <a:pPr eaLnBrk="1" hangingPunct="1">
              <a:buSzPct val="100000"/>
              <a:defRPr/>
            </a:pPr>
            <a:r>
              <a:rPr lang="en-US" altLang="en-US" sz="23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FORMAT – </a:t>
            </a: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 longer prefilled – be concise and specific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Provide meaningful details not generalities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Explain Budget changes but do </a:t>
            </a:r>
            <a:r>
              <a:rPr lang="en-US" altLang="en-US" sz="23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</a:t>
            </a: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change Budget tab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project completed in December, file just the Final Report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Publicity – report on what Club </a:t>
            </a:r>
            <a:r>
              <a:rPr lang="en-US" altLang="en-US" sz="23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said</a:t>
            </a: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it would do, include photos (required and helps District share good news)</a:t>
            </a:r>
          </a:p>
          <a:p>
            <a:pPr eaLnBrk="1" hangingPunct="1">
              <a:buSzPct val="100000"/>
              <a:defRPr/>
            </a:pPr>
            <a:r>
              <a:rPr lang="en-US" altLang="en-US" sz="23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Only photos should be uploaded as JPG/picture files</a:t>
            </a:r>
          </a:p>
          <a:p>
            <a:pPr marL="0" indent="0" eaLnBrk="1" hangingPunct="1"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3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algn="ctr" eaLnBrk="1" hangingPunct="1">
              <a:buSzPct val="100000"/>
              <a:buFont typeface="Calibri" panose="020F0502020204030204" pitchFamily="34" charset="0"/>
              <a:buNone/>
              <a:defRPr/>
            </a:pPr>
            <a:endParaRPr lang="en-US" altLang="en-US" sz="1000" i="1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D201180-DC60-233F-21F7-9F2C2EA00B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6195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>
                <a:latin typeface="Arial Narrow" panose="020B0604020202020204" pitchFamily="34" charset="0"/>
              </a:rPr>
              <a:t> Grant Reporting Contd. - Financial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4A83E15-B4A4-29B6-377A-AD569DD095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971550"/>
            <a:ext cx="8229600" cy="34290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District Addendum Financial Summary Report required to be submitted with Final Report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be </a:t>
            </a:r>
            <a:r>
              <a:rPr lang="en-US" altLang="en-US" sz="24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supplemented</a:t>
            </a:r>
            <a:r>
              <a:rPr lang="en-US" altLang="en-US" sz="24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with own separate spreadsheet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Receipts must be uploaded to DACdb for all expenses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Receipts must match up with the Financial Summary Report</a:t>
            </a:r>
          </a:p>
          <a:p>
            <a:pPr>
              <a:lnSpc>
                <a:spcPct val="150000"/>
              </a:lnSpc>
              <a:defRPr/>
            </a:pPr>
            <a:endParaRPr lang="en-US" sz="1800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58585A"/>
              </a:solidFill>
              <a:latin typeface="Georgia" panose="02040502050405020303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6683496-ABDE-6954-35A2-3032C02B7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5750"/>
            <a:ext cx="8763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>
                <a:solidFill>
                  <a:srgbClr val="FFFFFF"/>
                </a:solidFill>
                <a:latin typeface="Arial Narrow" panose="020B0604020202020204" pitchFamily="34" charset="0"/>
              </a:rPr>
              <a:t>Grant Reporting Contd. - Financial</a:t>
            </a:r>
            <a:endParaRPr lang="en-US" altLang="en-US">
              <a:latin typeface="Arial Narrow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D4B7-61AA-E1B2-E49F-6DA85AC2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3940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Contact Stewardship Chair if having trouble obtaining receipts especially for International Projects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Receipts must be scanned as PDFs – </a:t>
            </a:r>
            <a:r>
              <a:rPr lang="en-US" sz="2000" i="1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as picture files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Check deposit receipts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Submit statement showing the grant check was deposited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6D529BB-4EAB-EECF-C15B-05E9F9370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36195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000">
                <a:latin typeface="Arial Narrow" panose="020B0604020202020204" pitchFamily="34" charset="0"/>
              </a:rPr>
              <a:t>Troubleshooting and Discussion</a:t>
            </a:r>
          </a:p>
        </p:txBody>
      </p:sp>
      <p:pic>
        <p:nvPicPr>
          <p:cNvPr id="15362" name="Content Placeholder 3">
            <a:extLst>
              <a:ext uri="{FF2B5EF4-FFF2-40B4-BE49-F238E27FC236}">
                <a16:creationId xmlns:a16="http://schemas.microsoft.com/office/drawing/2014/main" id="{94310616-EC81-33C6-83CA-09C4C97480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47750"/>
            <a:ext cx="4724400" cy="3487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DF958A-690E-4C1F-2592-92F8940F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6" name="Rectangle 10">
            <a:extLst>
              <a:ext uri="{FF2B5EF4-FFF2-40B4-BE49-F238E27FC236}">
                <a16:creationId xmlns:a16="http://schemas.microsoft.com/office/drawing/2014/main" id="{DAC55F96-D084-8DDE-9A11-699E567F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6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EBB84-C66F-F0D0-F471-0F8AFE57213D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Thank You! Questions: Call or email!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35D2B60F-DA2C-4D02-A035-12820ECF41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457200" y="3314700"/>
            <a:ext cx="8305800" cy="1162050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Betty Mercer, District 6360 Grants Subcommittee Chair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517 861-7831  </a:t>
            </a: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  <a:hlinkClick r:id="rId3"/>
              </a:rPr>
              <a:t>mercerconsulting@comcast.net</a:t>
            </a:r>
            <a:endParaRPr lang="en-US" altLang="en-US" sz="1400" dirty="0">
              <a:solidFill>
                <a:schemeClr val="bg1"/>
              </a:solidFill>
              <a:latin typeface="Helvetica" panose="020B0604020202020204" pitchFamily="34" charset="0"/>
              <a:ea typeface="ヒラギノ角ゴ Pro W3" panose="020B0300000000000000" pitchFamily="34" charset="-128"/>
              <a:cs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Mark Christensen, District 6360 Stewardship Chair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269 967-3974 </a:t>
            </a: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  <a:hlinkClick r:id="rId4"/>
              </a:rPr>
              <a:t>mandmchristensen@gmail.com</a:t>
            </a: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Nathan Triplett, District 6360 Foundation Chair  517 719-6499  </a:t>
            </a: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  <a:hlinkClick r:id="rId5"/>
              </a:rPr>
              <a:t>ntriplett@gmail.com</a:t>
            </a:r>
            <a:r>
              <a:rPr lang="en-US" altLang="en-US" sz="1400" dirty="0">
                <a:solidFill>
                  <a:schemeClr val="bg1"/>
                </a:solidFill>
                <a:latin typeface="Helvetica" panose="020B0604020202020204" pitchFamily="34" charset="0"/>
                <a:ea typeface="ヒラギノ角ゴ Pro W3" panose="020B0300000000000000" pitchFamily="34" charset="-128"/>
                <a:cs typeface="Helvetica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US" altLang="en-US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RF-PowerpointDesignEN_Dark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TRF-PowerpointDesignEN_Dark.pot</Template>
  <TotalTime>21633</TotalTime>
  <Words>359</Words>
  <Application>Microsoft Macintosh PowerPoint</Application>
  <PresentationFormat>On-screen Show (16:9)</PresentationFormat>
  <Paragraphs>47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MS PGothic</vt:lpstr>
      <vt:lpstr>Calibri</vt:lpstr>
      <vt:lpstr>ヒラギノ角ゴ Pro W3</vt:lpstr>
      <vt:lpstr>Arial Narrow Bold</vt:lpstr>
      <vt:lpstr>Arial Narrow</vt:lpstr>
      <vt:lpstr>Helvetica</vt:lpstr>
      <vt:lpstr>Georgia</vt:lpstr>
      <vt:lpstr>Times New Roman</vt:lpstr>
      <vt:lpstr>TRF-PowerpointDesignEN_Dark</vt:lpstr>
      <vt:lpstr>Slate_NoMoE</vt:lpstr>
      <vt:lpstr>District 6360 Grant Management Requirements Refresher </vt:lpstr>
      <vt:lpstr>Grant Management </vt:lpstr>
      <vt:lpstr>Grant Reporting Requirements</vt:lpstr>
      <vt:lpstr> Grant Reporting Contd. - Financial</vt:lpstr>
      <vt:lpstr>Grant Reporting Contd. - Financial</vt:lpstr>
      <vt:lpstr>Troubleshooting and Discussion</vt:lpstr>
      <vt:lpstr>Thank You! Questions: Call or email!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Betty Mercer</cp:lastModifiedBy>
  <cp:revision>890</cp:revision>
  <cp:lastPrinted>2021-11-05T15:37:54Z</cp:lastPrinted>
  <dcterms:created xsi:type="dcterms:W3CDTF">2010-04-16T20:11:30Z</dcterms:created>
  <dcterms:modified xsi:type="dcterms:W3CDTF">2022-10-20T17:11:59Z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This presentation has a blue gray background on the cover and throughout the other slides.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